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78" r:id="rId7"/>
    <p:sldId id="277" r:id="rId8"/>
    <p:sldId id="279" r:id="rId9"/>
    <p:sldId id="280" r:id="rId10"/>
    <p:sldId id="260" r:id="rId11"/>
    <p:sldId id="282" r:id="rId12"/>
    <p:sldId id="267" r:id="rId13"/>
    <p:sldId id="263" r:id="rId14"/>
    <p:sldId id="266" r:id="rId15"/>
    <p:sldId id="265" r:id="rId16"/>
    <p:sldId id="268" r:id="rId17"/>
    <p:sldId id="274" r:id="rId18"/>
    <p:sldId id="281" r:id="rId19"/>
    <p:sldId id="270" r:id="rId20"/>
    <p:sldId id="271" r:id="rId21"/>
    <p:sldId id="272" r:id="rId22"/>
    <p:sldId id="273" r:id="rId23"/>
    <p:sldId id="284" r:id="rId24"/>
    <p:sldId id="285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nva Sans" panose="020B0604020202020204" charset="0"/>
      <p:regular r:id="rId30"/>
    </p:embeddedFont>
    <p:embeddedFont>
      <p:font typeface="Canva Sans Bold" panose="020B0604020202020204" charset="0"/>
      <p:regular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D74A1-00FB-C174-1565-2F486856771F}" v="3208" dt="2025-07-14T15:14:3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jones@catalystnebraska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47294"/>
            <a:ext cx="12335183" cy="2664608"/>
          </a:xfrm>
          <a:custGeom>
            <a:avLst/>
            <a:gdLst/>
            <a:ahLst/>
            <a:cxnLst/>
            <a:rect l="l" t="t" r="r" b="b"/>
            <a:pathLst>
              <a:path w="12335183" h="2664608">
                <a:moveTo>
                  <a:pt x="0" y="0"/>
                </a:moveTo>
                <a:lnTo>
                  <a:pt x="12335183" y="0"/>
                </a:lnTo>
                <a:lnTo>
                  <a:pt x="12335183" y="2664608"/>
                </a:lnTo>
                <a:lnTo>
                  <a:pt x="0" y="266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2927" y="3577542"/>
            <a:ext cx="11064818" cy="0"/>
          </a:xfrm>
          <a:prstGeom prst="line">
            <a:avLst/>
          </a:prstGeom>
          <a:ln w="38100" cap="flat">
            <a:solidFill>
              <a:srgbClr val="304D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72927" y="3764565"/>
            <a:ext cx="7924679" cy="1885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59"/>
              </a:lnSpc>
            </a:pPr>
            <a:r>
              <a:rPr lang="en-US" sz="5350" b="1" dirty="0">
                <a:solidFill>
                  <a:srgbClr val="304D8E"/>
                </a:solidFill>
                <a:latin typeface="Canva Sans Bold"/>
                <a:sym typeface="Canva Sans Bold"/>
              </a:rPr>
              <a:t>Legislative Session Recap</a:t>
            </a:r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372927" y="5643286"/>
            <a:ext cx="7924679" cy="61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304D8E"/>
                </a:solidFill>
                <a:latin typeface="Canva Sans"/>
                <a:ea typeface="Canva Sans"/>
                <a:cs typeface="Canva Sans"/>
              </a:rPr>
              <a:t>Chris Jones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2927" y="6447195"/>
            <a:ext cx="7924679" cy="563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dirty="0">
                <a:solidFill>
                  <a:srgbClr val="304D8E"/>
                </a:solidFill>
                <a:latin typeface="Canva Sans"/>
                <a:ea typeface="Canva Sans"/>
                <a:cs typeface="Canva Sans"/>
                <a:sym typeface="Canva Sans"/>
              </a:rPr>
              <a:t>July 14, 2025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17C7DE6-9398-6C21-EC46-128121CF8980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 Elections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2736331"/>
            <a:ext cx="15729114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3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(Lippincott) Winner-Take-All; (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Failed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to garner enough support to overcome a filibuster)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LR 24CA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(Dorn) Winner-Take-All ballot initiative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(General File)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78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 Elections (cont.)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710562"/>
            <a:ext cx="15729114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In Committee and did not advance:</a:t>
            </a:r>
          </a:p>
          <a:p>
            <a:pPr marL="285750" indent="-28575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Eliminate online voter registration (LB 541, Holdcroft)</a:t>
            </a:r>
            <a:endParaRPr lang="en-US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Voter machine auditing (LB 659, Andersen)</a:t>
            </a:r>
          </a:p>
          <a:p>
            <a:pPr marL="285750" indent="-28575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Extend term limits for the legislature to 3 terms instead of 2 (LR 27CA, Hunt)</a:t>
            </a:r>
          </a:p>
          <a:p>
            <a:pPr marL="285750" indent="-28575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Implement a voter registration process with state IDs and drivers licenses at the DMV (LB 218, Fredrickson)</a:t>
            </a:r>
          </a:p>
          <a:p>
            <a:pPr marL="285750" indent="-28575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Permit counties with populations greater than 10,000 residents to conduct vote by mail (LB 237, M. Cavanaugh)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502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Support for Families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564023"/>
            <a:ext cx="15729114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14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(Spivey) Hunger Free Schools; (in Committee)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505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(Prokop) Appropriate $20M over two years for food assistance nonprofits serving 10 counties or more; (in Committee)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r>
              <a:rPr lang="en-US" sz="4400" i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Due to the changes at the federal level for Medicaid, SNAP, and supports for immigrant communities, funding for sustaining and growing these programs at the state level will be difficult.</a:t>
            </a:r>
          </a:p>
        </p:txBody>
      </p:sp>
    </p:spTree>
    <p:extLst>
      <p:ext uri="{BB962C8B-B14F-4D97-AF65-F5344CB8AC3E}">
        <p14:creationId xmlns:p14="http://schemas.microsoft.com/office/powerpoint/2010/main" val="37634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Support for Families (cont.)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827792"/>
            <a:ext cx="15729114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Family Medical Leave Act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(LB 189 M. Cavanaugh;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415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Ballard; LB 689 Strommen)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415 was amended to include provisions by Sen. Strommen's LB 689. THIS BILL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PASSED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LB95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(Fredrickson) Childcare employee subsidy pilot program;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(in Committee)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LB153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(Guereca) Extend postpartum coverage for moms and babies under the Children's Health Insurance Program to six months;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(in Committee)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3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Immigration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750563"/>
            <a:ext cx="15729114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LB181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</a:t>
            </a:r>
            <a:r>
              <a:rPr lang="en-US" sz="4400" dirty="0" err="1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M.Cavanaugh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) Extend Young Adult Bridge to </a:t>
            </a:r>
            <a:r>
              <a:rPr lang="en-US" sz="4400" dirty="0" err="1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Indpendence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for young adults not lawfully present;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This bill did not advance and has low prospects for passage.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532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(Kauth) </a:t>
            </a:r>
            <a:r>
              <a:rPr lang="en-US" sz="4400" dirty="0" err="1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E-verify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for new hires, imposes penalties for hiring unauthorized residents, auditing and reporting;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General file; carryover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2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4CF58-8978-AE6B-410C-DE77E53BB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13B364BB-8F1C-ECD4-B985-8D6D7FD9DB48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E65D3E-A338-7F97-A167-EF657B69A47D}"/>
              </a:ext>
            </a:extLst>
          </p:cNvPr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36CBC4C-041B-1D8A-4C1D-2F91B9CA18E2}"/>
              </a:ext>
            </a:extLst>
          </p:cNvPr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Immigration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D21B1-5456-C11A-1D97-3AA9F7C2C396}"/>
              </a:ext>
            </a:extLst>
          </p:cNvPr>
          <p:cNvSpPr txBox="1"/>
          <p:nvPr/>
        </p:nvSpPr>
        <p:spPr>
          <a:xfrm>
            <a:off x="1033979" y="1750563"/>
            <a:ext cx="15729114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301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(Ibach) Allows eligible residents to serve as law enforcement officials –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This bill did not advance and has low prospects for passage.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299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(Ibach) Allows eligible residents to access employment-related benefits such as retirement and unemployment benefits –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Due to a Presidential Executive Order, this bill cannot advance.</a:t>
            </a:r>
          </a:p>
        </p:txBody>
      </p:sp>
    </p:spTree>
    <p:extLst>
      <p:ext uri="{BB962C8B-B14F-4D97-AF65-F5344CB8AC3E}">
        <p14:creationId xmlns:p14="http://schemas.microsoft.com/office/powerpoint/2010/main" val="62399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Juvenile Justice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827792"/>
            <a:ext cx="15729114" cy="10926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556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(Riepe)Allows law enforcement to detain children at a younger age (from 13 to 11); lowers the age for charging minors with certain serious offenses from 14 to 12; </a:t>
            </a:r>
            <a:r>
              <a:rPr lang="en-US" sz="4400" b="1" dirty="0">
                <a:solidFill>
                  <a:schemeClr val="tx2"/>
                </a:solidFill>
                <a:ea typeface="+mn-lt"/>
                <a:cs typeface="+mn-lt"/>
              </a:rPr>
              <a:t>Portions of this bill were amended into a public safety Judiciary Committee package found within LB 530. </a:t>
            </a:r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ea typeface="+mn-lt"/>
                <a:cs typeface="+mn-lt"/>
              </a:rPr>
              <a:t>requires all appropriate placement options be exhausted prior to detaining juveniles ages 11 and 12 </a:t>
            </a:r>
            <a:endParaRPr lang="en-US" sz="4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ea typeface="+mn-lt"/>
                <a:cs typeface="+mn-lt"/>
              </a:rPr>
              <a:t>requires more strict review and oversight by the Courts and probation for youth with intensive supervision needs</a:t>
            </a:r>
            <a:endParaRPr lang="en-US" sz="4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Grants greater access to probation data for law enforcement officers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73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Juvenile Justice (cont.)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827792"/>
            <a:ext cx="15729114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In Committee; low prospects for advancement</a:t>
            </a:r>
          </a:p>
          <a:p>
            <a:pPr algn="ctr"/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LB407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(J. Cavanaugh) Juvenile court exclusive jurisdiction for minors aged 13-15); </a:t>
            </a:r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LB584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(Spivey) Removes life in prison and other sentencing provisions for minors; </a:t>
            </a:r>
            <a:endParaRPr lang="en-US" sz="4400" b="1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endParaRPr lang="en-US" sz="4400" dirty="0">
              <a:solidFill>
                <a:srgbClr val="000000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LB700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(McKinney) Extends juvenile court jurisdiction to age 26, protections for minors during interrogation; </a:t>
            </a:r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71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Equal Rights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827792"/>
            <a:ext cx="15729114" cy="88947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Prohibit discrimination; lawful source of income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(LB223, J. Cavanaugh);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General file, carryover</a:t>
            </a:r>
          </a:p>
          <a:p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Inclusive athletics and youth programming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(LB 89, Kauth, 'Stand with Women') and (LB 605, Raybould)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89 PASSED; bathrooms and locker rooms provisions were removed; as amended, youth athletes may only participate in teams that align with sex assigned at birth</a:t>
            </a:r>
          </a:p>
          <a:p>
            <a:pPr marL="742950" lvl="1" indent="-285750">
              <a:buFont typeface="Courier New"/>
              <a:buChar char="o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Gender-neutral marriage certificates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(LR5 &amp; 6CA, M. Cavanaugh)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3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  Reproductive Rights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395306"/>
            <a:ext cx="15729114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General File</a:t>
            </a: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Informed consent; pre-abortion counseling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(LB669, Storer) 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Enhanced reporting requirements for abortions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(LB 512, Holdcroft)</a:t>
            </a:r>
          </a:p>
          <a:p>
            <a:pPr lvl="1"/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lvl="1"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In Committee</a:t>
            </a: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Medical Power of Attorney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(LB 273,Hunt)</a:t>
            </a: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Medical conscience-based objections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(LB 655, Murman)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Criminal and civil immunity for pregnancy outcomes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(LB 53, M. Cavanaugh)</a:t>
            </a:r>
          </a:p>
        </p:txBody>
      </p:sp>
    </p:spTree>
    <p:extLst>
      <p:ext uri="{BB962C8B-B14F-4D97-AF65-F5344CB8AC3E}">
        <p14:creationId xmlns:p14="http://schemas.microsoft.com/office/powerpoint/2010/main" val="304671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933450"/>
            <a:ext cx="102887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happened this year???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A4274B-632F-4B0C-8205-B23EEEBD18B1}"/>
              </a:ext>
            </a:extLst>
          </p:cNvPr>
          <p:cNvSpPr txBox="1"/>
          <p:nvPr/>
        </p:nvSpPr>
        <p:spPr>
          <a:xfrm>
            <a:off x="1209825" y="2091562"/>
            <a:ext cx="14351653" cy="8863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60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Passing the biennial state budget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5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Started out with a $432M deficit </a:t>
            </a:r>
          </a:p>
          <a:p>
            <a:pPr marL="742950" lvl="1" indent="-285750">
              <a:buFont typeface="Courier New"/>
              <a:buChar char="o"/>
            </a:pPr>
            <a:r>
              <a:rPr lang="en-US" sz="5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Finalized with a $4.15M surplus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5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Cuts and repeals – "Last in, first out"</a:t>
            </a:r>
          </a:p>
          <a:p>
            <a:pPr marL="285750" indent="-285750">
              <a:buFont typeface="Arial"/>
              <a:buChar char="•"/>
            </a:pPr>
            <a:r>
              <a:rPr lang="en-US" sz="60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715 bills and 18 constitutional amendments introduced</a:t>
            </a:r>
          </a:p>
          <a:p>
            <a:pPr marL="742950" lvl="1" indent="-285750">
              <a:buFont typeface="Courier New"/>
              <a:buChar char="o"/>
            </a:pPr>
            <a:r>
              <a:rPr lang="en-US" sz="5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316 passed</a:t>
            </a:r>
          </a:p>
          <a:p>
            <a:pPr marL="285750" indent="-285750">
              <a:buFont typeface="Arial"/>
              <a:buChar char="•"/>
            </a:pPr>
            <a:r>
              <a:rPr lang="en-US" sz="5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Successful </a:t>
            </a:r>
            <a:r>
              <a:rPr lang="en-US" sz="5400" b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Jewish Day of Action!</a:t>
            </a:r>
          </a:p>
          <a:p>
            <a:pPr marL="285750" indent="-285750">
              <a:buFont typeface="Arial"/>
              <a:buChar char="•"/>
            </a:pPr>
            <a:endParaRPr lang="en-US" sz="60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endParaRPr lang="en-US" sz="6000" b="1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97075-0822-5589-507A-A10A27166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8A3E48C0-DBC2-BE98-CF4B-0D2EE686DEFE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8452766-D80C-E907-5DC5-758024F380B0}"/>
              </a:ext>
            </a:extLst>
          </p:cNvPr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56A25A1-AF30-FBB7-BC88-06553090EF0E}"/>
              </a:ext>
            </a:extLst>
          </p:cNvPr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4400" b="1" dirty="0">
                <a:solidFill>
                  <a:schemeClr val="tx2"/>
                </a:solidFill>
                <a:latin typeface="Segoe UI"/>
                <a:cs typeface="Segoe UI"/>
              </a:rPr>
              <a:t>Interim Engagements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AC3C6-B210-1F37-2256-08BAC690BD9D}"/>
              </a:ext>
            </a:extLst>
          </p:cNvPr>
          <p:cNvSpPr txBox="1"/>
          <p:nvPr/>
        </p:nvSpPr>
        <p:spPr>
          <a:xfrm>
            <a:off x="1033979" y="1395306"/>
            <a:ext cx="1572911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Growing and establishing relationships with new and returning Senators</a:t>
            </a:r>
            <a:endParaRPr lang="en-US" dirty="0">
              <a:solidFill>
                <a:schemeClr val="tx2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538 advocacy with Senators and the Governor's office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Nonprofit Security Grant Program advocacy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Funding for holocaust education</a:t>
            </a:r>
          </a:p>
          <a:p>
            <a:pPr marL="571500" indent="-571500">
              <a:buFont typeface="Arial"/>
              <a:buChar char="•"/>
            </a:pPr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2454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68711-A86F-BC1E-C8CE-816406D6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4FA5E9C6-6CF5-9C01-4FD9-33F4EB0E3EA2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32C1BF-CF91-64E7-8C3B-CD046356AA18}"/>
              </a:ext>
            </a:extLst>
          </p:cNvPr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73279-DA09-1CCD-6781-294B1B5B146D}"/>
              </a:ext>
            </a:extLst>
          </p:cNvPr>
          <p:cNvSpPr txBox="1"/>
          <p:nvPr/>
        </p:nvSpPr>
        <p:spPr>
          <a:xfrm>
            <a:off x="1033979" y="1395306"/>
            <a:ext cx="1572911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Chris Jones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Catalyst Public Affairs</a:t>
            </a:r>
          </a:p>
          <a:p>
            <a:pPr algn="ctr"/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cjones@catalystnebraska.com</a:t>
            </a:r>
            <a:endParaRPr lang="en-US" sz="4400" b="1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(402) 770-8751</a:t>
            </a:r>
          </a:p>
        </p:txBody>
      </p:sp>
    </p:spTree>
    <p:extLst>
      <p:ext uri="{BB962C8B-B14F-4D97-AF65-F5344CB8AC3E}">
        <p14:creationId xmlns:p14="http://schemas.microsoft.com/office/powerpoint/2010/main" val="82743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8B95C-BA7C-948D-9CD6-1AABE737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3A6858DA-D3B6-1D8C-C918-C7971C6C94D7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E3AB5F0-ACE9-AEC9-D570-0BC4DA89E758}"/>
              </a:ext>
            </a:extLst>
          </p:cNvPr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41D49F5-BD90-18DE-24A5-46B11DAFCB25}"/>
              </a:ext>
            </a:extLst>
          </p:cNvPr>
          <p:cNvSpPr txBox="1"/>
          <p:nvPr/>
        </p:nvSpPr>
        <p:spPr>
          <a:xfrm>
            <a:off x="1028700" y="933450"/>
            <a:ext cx="102887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happened this year???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E2124-DF52-66DD-0D8C-1E36A848D8D6}"/>
              </a:ext>
            </a:extLst>
          </p:cNvPr>
          <p:cNvSpPr txBox="1"/>
          <p:nvPr/>
        </p:nvSpPr>
        <p:spPr>
          <a:xfrm>
            <a:off x="1209825" y="2091562"/>
            <a:ext cx="14351653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60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Any legislation not passed in 2025 will return in 2026</a:t>
            </a: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Voter-approved annual increases to the state minimum wage,</a:t>
            </a:r>
            <a:endParaRPr lang="en-US" sz="4400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Increasing paid family and medical leave for teachers, </a:t>
            </a:r>
            <a:endParaRPr lang="en-US" sz="440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Creating second chance relief for certain state offenders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And many more!</a:t>
            </a:r>
          </a:p>
        </p:txBody>
      </p:sp>
    </p:spTree>
    <p:extLst>
      <p:ext uri="{BB962C8B-B14F-4D97-AF65-F5344CB8AC3E}">
        <p14:creationId xmlns:p14="http://schemas.microsoft.com/office/powerpoint/2010/main" val="4041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5A22-8DCB-B1B9-7593-2B36EE25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B4465C3F-A31E-1AEE-D854-021EB7F054CE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1A805C-058E-C1D2-DDBB-4D99198802FC}"/>
              </a:ext>
            </a:extLst>
          </p:cNvPr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003C9FB-6048-2B62-2439-E2D5E97F4325}"/>
              </a:ext>
            </a:extLst>
          </p:cNvPr>
          <p:cNvSpPr txBox="1"/>
          <p:nvPr/>
        </p:nvSpPr>
        <p:spPr>
          <a:xfrm>
            <a:off x="1028700" y="933450"/>
            <a:ext cx="102887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Where are we at?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5E730-41CF-3318-C006-F5A1138ECC31}"/>
              </a:ext>
            </a:extLst>
          </p:cNvPr>
          <p:cNvSpPr txBox="1"/>
          <p:nvPr/>
        </p:nvSpPr>
        <p:spPr>
          <a:xfrm>
            <a:off x="1209825" y="2091562"/>
            <a:ext cx="14351653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60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Legislature adjourned June 2nd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60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Interim Session!</a:t>
            </a:r>
          </a:p>
          <a:p>
            <a:pPr marL="285750" indent="-285750">
              <a:buFont typeface="Arial"/>
              <a:buChar char="•"/>
            </a:pPr>
            <a:r>
              <a:rPr lang="en-US" sz="60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Planning for next year</a:t>
            </a:r>
          </a:p>
          <a:p>
            <a:pPr marL="285750" indent="-285750">
              <a:buFont typeface="Arial"/>
              <a:buChar char="•"/>
            </a:pPr>
            <a:r>
              <a:rPr lang="en-US" sz="60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Bracing for impact of changes at federal level (H.R. 1)</a:t>
            </a:r>
          </a:p>
          <a:p>
            <a:pPr marL="285750" indent="-285750">
              <a:buFont typeface="Arial"/>
              <a:buChar char="•"/>
            </a:pPr>
            <a:endParaRPr lang="en-US" sz="60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endParaRPr lang="en-US" sz="6000" b="1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3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A45A4-D5D8-661B-8909-2193E5B4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70484D9E-C184-DCE9-92C5-DA6289E824CC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38CCE8C-50EE-D9EA-4759-11631E481ED4}"/>
              </a:ext>
            </a:extLst>
          </p:cNvPr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311601-7F9A-AD28-55AF-2B63A0E179FE}"/>
              </a:ext>
            </a:extLst>
          </p:cNvPr>
          <p:cNvSpPr txBox="1"/>
          <p:nvPr/>
        </p:nvSpPr>
        <p:spPr>
          <a:xfrm>
            <a:off x="4000500" y="3719512"/>
            <a:ext cx="10288779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660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 Review</a:t>
            </a:r>
            <a:endParaRPr lang="en-US" sz="6600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08642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ompany&#10;&#10;AI-generated content may be incorrect.">
            <a:extLst>
              <a:ext uri="{FF2B5EF4-FFF2-40B4-BE49-F238E27FC236}">
                <a16:creationId xmlns:a16="http://schemas.microsoft.com/office/drawing/2014/main" id="{F5A4C952-FEC2-7B3C-460D-51133C5A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134" y="458391"/>
            <a:ext cx="6993731" cy="93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0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State Budget Bills (LB 261- 264) 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2326023"/>
            <a:ext cx="15729114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Nonprofit Security Grant Program,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LB 264</a:t>
            </a: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As written and advanced, would have repealed the state NSGP in its entirety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Advocated to keep the program and conceded to zero-</a:t>
            </a:r>
            <a:r>
              <a:rPr lang="en-US" sz="4400" dirty="0" err="1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ing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 out the funding... </a:t>
            </a:r>
            <a:r>
              <a:rPr lang="en-US" sz="4400" i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for now!</a:t>
            </a:r>
          </a:p>
          <a:p>
            <a:pPr marL="742950" lvl="1" indent="-285750">
              <a:buFont typeface="Courier New"/>
              <a:buChar char="o"/>
            </a:pP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AM 1403 (Sanders)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was adopted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 and had the support of Appropriations Committee Chair, Sen. Clements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91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D6F1A-3E98-239B-BA0D-D8957A728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0C108B37-8865-E040-3DA7-2C10639E2BA8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114DFAD-AFBD-22E9-DC4B-C69CB917C299}"/>
              </a:ext>
            </a:extLst>
          </p:cNvPr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3E9B00B-2FCE-5148-A7C6-B4E79699507F}"/>
              </a:ext>
            </a:extLst>
          </p:cNvPr>
          <p:cNvSpPr txBox="1"/>
          <p:nvPr/>
        </p:nvSpPr>
        <p:spPr>
          <a:xfrm>
            <a:off x="1028700" y="523142"/>
            <a:ext cx="14010855" cy="1808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 Education, Antisemitism, Separation of Church and State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67BF7-0880-4216-514F-AE470D810CAA}"/>
              </a:ext>
            </a:extLst>
          </p:cNvPr>
          <p:cNvSpPr txBox="1"/>
          <p:nvPr/>
        </p:nvSpPr>
        <p:spPr>
          <a:xfrm>
            <a:off x="1033979" y="2326023"/>
            <a:ext cx="15729114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LB 538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 (Hardin) Require school boards and postsecondary institutions to adopt policies against discrimination and antisemitism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(General File, carryover)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LB 691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 (Holdcroft) Require schools receiving state funds to display the Ten Commandments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Calibri"/>
              </a:rPr>
              <a:t>(in Committee)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549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(Lippincott) Allow school boards to employ or accept a volunteer chaplain as a school counselor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(in Committee)</a:t>
            </a:r>
            <a:endParaRPr lang="en-US" sz="4400" b="1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23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F6C8A5E6-2D30-DB8E-E316-71365EB3CC9F}"/>
              </a:ext>
            </a:extLst>
          </p:cNvPr>
          <p:cNvSpPr/>
          <p:nvPr/>
        </p:nvSpPr>
        <p:spPr>
          <a:xfrm rot="7944528">
            <a:off x="7403698" y="4794137"/>
            <a:ext cx="10809634" cy="9340862"/>
          </a:xfrm>
          <a:custGeom>
            <a:avLst/>
            <a:gdLst>
              <a:gd name="connsiteX0" fmla="*/ 0 w 8001000"/>
              <a:gd name="connsiteY0" fmla="*/ 4419598 h 4419598"/>
              <a:gd name="connsiteX1" fmla="*/ 4000500 w 8001000"/>
              <a:gd name="connsiteY1" fmla="*/ 0 h 4419598"/>
              <a:gd name="connsiteX2" fmla="*/ 8001000 w 8001000"/>
              <a:gd name="connsiteY2" fmla="*/ 4419598 h 4419598"/>
              <a:gd name="connsiteX3" fmla="*/ 0 w 8001000"/>
              <a:gd name="connsiteY3" fmla="*/ 4419598 h 4419598"/>
              <a:gd name="connsiteX0" fmla="*/ 0 w 14517066"/>
              <a:gd name="connsiteY0" fmla="*/ 4419598 h 11553399"/>
              <a:gd name="connsiteX1" fmla="*/ 4000500 w 14517066"/>
              <a:gd name="connsiteY1" fmla="*/ 0 h 11553399"/>
              <a:gd name="connsiteX2" fmla="*/ 14517066 w 14517066"/>
              <a:gd name="connsiteY2" fmla="*/ 11553399 h 11553399"/>
              <a:gd name="connsiteX3" fmla="*/ 0 w 14517066"/>
              <a:gd name="connsiteY3" fmla="*/ 4419598 h 11553399"/>
              <a:gd name="connsiteX0" fmla="*/ 0 w 13782295"/>
              <a:gd name="connsiteY0" fmla="*/ 3002408 h 11553399"/>
              <a:gd name="connsiteX1" fmla="*/ 3265729 w 13782295"/>
              <a:gd name="connsiteY1" fmla="*/ 0 h 11553399"/>
              <a:gd name="connsiteX2" fmla="*/ 13782295 w 13782295"/>
              <a:gd name="connsiteY2" fmla="*/ 11553399 h 11553399"/>
              <a:gd name="connsiteX3" fmla="*/ 0 w 13782295"/>
              <a:gd name="connsiteY3" fmla="*/ 3002408 h 11553399"/>
              <a:gd name="connsiteX0" fmla="*/ 0 w 12830579"/>
              <a:gd name="connsiteY0" fmla="*/ 2133103 h 11553399"/>
              <a:gd name="connsiteX1" fmla="*/ 2314013 w 12830579"/>
              <a:gd name="connsiteY1" fmla="*/ 0 h 11553399"/>
              <a:gd name="connsiteX2" fmla="*/ 12830579 w 12830579"/>
              <a:gd name="connsiteY2" fmla="*/ 11553399 h 11553399"/>
              <a:gd name="connsiteX3" fmla="*/ 0 w 12830579"/>
              <a:gd name="connsiteY3" fmla="*/ 2133103 h 11553399"/>
              <a:gd name="connsiteX0" fmla="*/ 0 w 12242910"/>
              <a:gd name="connsiteY0" fmla="*/ 2133103 h 10926351"/>
              <a:gd name="connsiteX1" fmla="*/ 2314013 w 12242910"/>
              <a:gd name="connsiteY1" fmla="*/ 0 h 10926351"/>
              <a:gd name="connsiteX2" fmla="*/ 12242910 w 12242910"/>
              <a:gd name="connsiteY2" fmla="*/ 10926351 h 10926351"/>
              <a:gd name="connsiteX3" fmla="*/ 0 w 12242910"/>
              <a:gd name="connsiteY3" fmla="*/ 2133103 h 10926351"/>
              <a:gd name="connsiteX0" fmla="*/ 0 w 10809634"/>
              <a:gd name="connsiteY0" fmla="*/ 2133103 h 9340862"/>
              <a:gd name="connsiteX1" fmla="*/ 2314013 w 10809634"/>
              <a:gd name="connsiteY1" fmla="*/ 0 h 9340862"/>
              <a:gd name="connsiteX2" fmla="*/ 10809634 w 10809634"/>
              <a:gd name="connsiteY2" fmla="*/ 9340862 h 9340862"/>
              <a:gd name="connsiteX3" fmla="*/ 0 w 10809634"/>
              <a:gd name="connsiteY3" fmla="*/ 2133103 h 934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9634" h="9340862">
                <a:moveTo>
                  <a:pt x="0" y="2133103"/>
                </a:moveTo>
                <a:lnTo>
                  <a:pt x="2314013" y="0"/>
                </a:lnTo>
                <a:lnTo>
                  <a:pt x="10809634" y="9340862"/>
                </a:lnTo>
                <a:lnTo>
                  <a:pt x="0" y="2133103"/>
                </a:lnTo>
                <a:close/>
              </a:path>
            </a:pathLst>
          </a:custGeom>
          <a:solidFill>
            <a:srgbClr val="F499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11400" y="8115300"/>
            <a:ext cx="2931779" cy="1955450"/>
          </a:xfrm>
          <a:custGeom>
            <a:avLst/>
            <a:gdLst/>
            <a:ahLst/>
            <a:cxnLst/>
            <a:rect l="l" t="t" r="r" b="b"/>
            <a:pathLst>
              <a:path w="3207581" h="2131407">
                <a:moveTo>
                  <a:pt x="0" y="0"/>
                </a:moveTo>
                <a:lnTo>
                  <a:pt x="3207581" y="0"/>
                </a:lnTo>
                <a:lnTo>
                  <a:pt x="3207581" y="2131407"/>
                </a:lnTo>
                <a:lnTo>
                  <a:pt x="0" y="213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" t="-22081" b="-374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23142"/>
            <a:ext cx="14010855" cy="872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 dirty="0">
                <a:solidFill>
                  <a:schemeClr val="tx2"/>
                </a:solidFill>
                <a:latin typeface="Canva Sans Bold"/>
                <a:ea typeface="Canva Sans Bold"/>
                <a:cs typeface="Canva Sans Bold"/>
              </a:rPr>
              <a:t>Bills: Education (Cont.) </a:t>
            </a:r>
            <a:endParaRPr lang="en-US" sz="5199" b="1" dirty="0">
              <a:solidFill>
                <a:schemeClr val="tx2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EE477-63E5-BA5F-969A-C5B5E33D360F}"/>
              </a:ext>
            </a:extLst>
          </p:cNvPr>
          <p:cNvSpPr txBox="1"/>
          <p:nvPr/>
        </p:nvSpPr>
        <p:spPr>
          <a:xfrm>
            <a:off x="1033979" y="1855912"/>
            <a:ext cx="15729114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549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(Lippincott) Allow school boards to employ or accept a volunteer chaplain as a school counselor.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(in Committee)</a:t>
            </a:r>
          </a:p>
          <a:p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122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 (Meyer) Require display of the national and state motto in schools (In God We Trust; Equality Before the Law)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(in Committee)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LB 552 </a:t>
            </a:r>
            <a:r>
              <a:rPr lang="en-US" sz="4400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(Lippincott) Prohibit public secondary institutions from having a DEI office or requiring training or participation in DEI activities </a:t>
            </a:r>
            <a:r>
              <a:rPr lang="en-US" sz="4400" b="1" dirty="0">
                <a:solidFill>
                  <a:schemeClr val="tx2"/>
                </a:solidFill>
                <a:latin typeface="Segoe UI"/>
                <a:ea typeface="Calibri"/>
                <a:cs typeface="Segoe UI"/>
              </a:rPr>
              <a:t>(in Committee)</a:t>
            </a: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4400" dirty="0">
              <a:solidFill>
                <a:schemeClr val="tx2"/>
              </a:solidFill>
              <a:latin typeface="Segoe U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38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1E0F15AE8DB489BD1D7ECF5883D8D" ma:contentTypeVersion="18" ma:contentTypeDescription="Create a new document." ma:contentTypeScope="" ma:versionID="f7cb73db468bb4c527c86c72e336dc37">
  <xsd:schema xmlns:xsd="http://www.w3.org/2001/XMLSchema" xmlns:xs="http://www.w3.org/2001/XMLSchema" xmlns:p="http://schemas.microsoft.com/office/2006/metadata/properties" xmlns:ns2="c04455bb-0db0-465b-936f-3e35791b92a7" xmlns:ns3="f47e548c-51c2-45e2-8043-7eccf1ce87b4" targetNamespace="http://schemas.microsoft.com/office/2006/metadata/properties" ma:root="true" ma:fieldsID="1452f205dec25d967c2dcc09887dd091" ns2:_="" ns3:_="">
    <xsd:import namespace="c04455bb-0db0-465b-936f-3e35791b92a7"/>
    <xsd:import namespace="f47e548c-51c2-45e2-8043-7eccf1ce8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455bb-0db0-465b-936f-3e35791b9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b595f9-c22b-4a51-b347-a424aea0e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e548c-51c2-45e2-8043-7eccf1ce8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3b9b26-dbba-4097-ae76-d3474f0d70e3}" ma:internalName="TaxCatchAll" ma:showField="CatchAllData" ma:web="f47e548c-51c2-45e2-8043-7eccf1ce8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e548c-51c2-45e2-8043-7eccf1ce87b4" xsi:nil="true"/>
    <lcf76f155ced4ddcb4097134ff3c332f xmlns="c04455bb-0db0-465b-936f-3e35791b92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298460-1553-4F45-AC5E-12256BB51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455bb-0db0-465b-936f-3e35791b92a7"/>
    <ds:schemaRef ds:uri="f47e548c-51c2-45e2-8043-7eccf1ce8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FF3570-3900-4483-8CA1-662C28DD2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7799A-3ABF-4DBB-B958-CC9ABFD5306E}">
  <ds:schemaRefs>
    <ds:schemaRef ds:uri="http://schemas.microsoft.com/office/2006/metadata/properties"/>
    <ds:schemaRef ds:uri="http://purl.org/dc/terms/"/>
    <ds:schemaRef ds:uri="c04455bb-0db0-465b-936f-3e35791b92a7"/>
    <ds:schemaRef ds:uri="f47e548c-51c2-45e2-8043-7eccf1ce87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1149</Words>
  <Application>Microsoft Office PowerPoint</Application>
  <PresentationFormat>Custom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Canva Sans Bold</vt:lpstr>
      <vt:lpstr>Arial</vt:lpstr>
      <vt:lpstr>Canva Sans</vt:lpstr>
      <vt:lpstr>Arial,Sans-Serif</vt:lpstr>
      <vt:lpstr>Courier New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Pam Monsky</dc:creator>
  <cp:lastModifiedBy>Pam Monsky</cp:lastModifiedBy>
  <cp:revision>660</cp:revision>
  <dcterms:created xsi:type="dcterms:W3CDTF">2006-08-16T00:00:00Z</dcterms:created>
  <dcterms:modified xsi:type="dcterms:W3CDTF">2025-07-14T15:56:46Z</dcterms:modified>
  <dc:identifier>DAGYWE9y--A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0x0101005CD1E0F15AE8DB489BD1D7ECF5883D8D</vt:lpwstr>
  </property>
  <property fmtid="{D5CDD505-2E9C-101B-9397-08002B2CF9AE}" pid="3" name="MediaServiceImageTags">
    <vt:lpwstr/>
  </property>
</Properties>
</file>